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96" r:id="rId2"/>
    <p:sldId id="2597" r:id="rId3"/>
    <p:sldId id="2540" r:id="rId4"/>
    <p:sldId id="2599" r:id="rId5"/>
    <p:sldId id="2600" r:id="rId6"/>
    <p:sldId id="2602" r:id="rId7"/>
    <p:sldId id="2601" r:id="rId8"/>
    <p:sldId id="2567" r:id="rId9"/>
    <p:sldId id="2603" r:id="rId10"/>
    <p:sldId id="2604" r:id="rId11"/>
    <p:sldId id="2605" r:id="rId12"/>
    <p:sldId id="2606" r:id="rId13"/>
    <p:sldId id="2607" r:id="rId14"/>
    <p:sldId id="2609" r:id="rId15"/>
    <p:sldId id="2610" r:id="rId16"/>
    <p:sldId id="2608" r:id="rId17"/>
    <p:sldId id="2575" r:id="rId18"/>
    <p:sldId id="261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5280" autoAdjust="0"/>
  </p:normalViewPr>
  <p:slideViewPr>
    <p:cSldViewPr snapToGrid="0" snapToObjects="1" showGuides="1">
      <p:cViewPr varScale="1">
        <p:scale>
          <a:sx n="71" d="100"/>
          <a:sy n="71" d="100"/>
        </p:scale>
        <p:origin x="696" y="7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12/28/2023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12/28/2023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 dirty="0"/>
              <a:t>Click icon to add picture</a:t>
            </a:r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 dirty="0"/>
              <a:t>Click icon to add chart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 dirty="0"/>
              <a:t>Click icon to add chart</a:t>
            </a:r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 dirty="0"/>
              <a:t>Click icon to add chart</a:t>
            </a:r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37721"/>
            <a:ext cx="9575801" cy="89125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dirty="0"/>
              <a:t>INSTAGRAM ANALYTICS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000" b="1" dirty="0"/>
              <a:t>- SWAGATIKA SAMAL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" r="5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416859"/>
            <a:ext cx="6121722" cy="25684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981CD3-C760-0836-606D-FA8DCEF0911E}"/>
              </a:ext>
            </a:extLst>
          </p:cNvPr>
          <p:cNvSpPr txBox="1"/>
          <p:nvPr/>
        </p:nvSpPr>
        <p:spPr>
          <a:xfrm>
            <a:off x="545244" y="672081"/>
            <a:ext cx="337857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effectLst/>
              </a:rPr>
              <a:t>Determine the winner of the contest and provide their details to the team.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E14CBE-4786-EB2F-5B03-36C614CBDC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9078" y="188259"/>
            <a:ext cx="6121722" cy="26894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80B57D-9589-44FE-2FC1-AC107962A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244" y="4302415"/>
            <a:ext cx="3838497" cy="110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36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" r="5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416859"/>
            <a:ext cx="6121722" cy="25684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981CD3-C760-0836-606D-FA8DCEF0911E}"/>
              </a:ext>
            </a:extLst>
          </p:cNvPr>
          <p:cNvSpPr txBox="1"/>
          <p:nvPr/>
        </p:nvSpPr>
        <p:spPr>
          <a:xfrm>
            <a:off x="545244" y="672081"/>
            <a:ext cx="337857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effectLst/>
              </a:rPr>
              <a:t>Identify and suggest the top five most commonly used hashtags on the platform.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6BBFEF-CDCE-83E5-77D7-7562A871D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319" y="416859"/>
            <a:ext cx="5109882" cy="25019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A9A7A3-0AEF-8A74-80C0-93F44083F6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011" y="3737092"/>
            <a:ext cx="2985623" cy="244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861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" r="5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416859"/>
            <a:ext cx="6121722" cy="25684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981CD3-C760-0836-606D-FA8DCEF0911E}"/>
              </a:ext>
            </a:extLst>
          </p:cNvPr>
          <p:cNvSpPr txBox="1"/>
          <p:nvPr/>
        </p:nvSpPr>
        <p:spPr>
          <a:xfrm>
            <a:off x="545244" y="166952"/>
            <a:ext cx="337857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effectLst/>
              </a:rPr>
              <a:t>Determine the day of the week when most users register on Instagram. Provide insights on when to schedule an ad campaign.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E80738-BD67-572D-AD06-CC04A2746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206" y="514341"/>
            <a:ext cx="6355550" cy="19901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9391D7-8E0C-A768-8CEA-A21D665E6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244" y="3737092"/>
            <a:ext cx="3260274" cy="255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544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436766"/>
            <a:ext cx="12192000" cy="4310719"/>
          </a:xfrm>
        </p:spPr>
        <p:txBody>
          <a:bodyPr/>
          <a:lstStyle/>
          <a:p>
            <a:r>
              <a:rPr lang="en-US" sz="2800" b="1" dirty="0"/>
              <a:t>INVESTOR METRICS</a:t>
            </a:r>
          </a:p>
          <a:p>
            <a:endParaRPr lang="en-US" sz="2800" b="1" dirty="0"/>
          </a:p>
          <a:p>
            <a:r>
              <a:rPr lang="en-US" sz="2000" dirty="0"/>
              <a:t>To provide </a:t>
            </a:r>
            <a:r>
              <a:rPr lang="en-US" sz="2000" dirty="0" err="1"/>
              <a:t>valueable</a:t>
            </a:r>
            <a:r>
              <a:rPr lang="en-US" sz="2000" dirty="0"/>
              <a:t> insights to the investors, I have used following tables from </a:t>
            </a:r>
            <a:r>
              <a:rPr lang="en-US" sz="2000" dirty="0" err="1"/>
              <a:t>ig_clone</a:t>
            </a:r>
            <a:r>
              <a:rPr lang="en-US" sz="2000" dirty="0"/>
              <a:t> database:</a:t>
            </a:r>
          </a:p>
          <a:p>
            <a:r>
              <a:rPr lang="en-US" sz="2000" dirty="0"/>
              <a:t>users, photos, likes</a:t>
            </a:r>
          </a:p>
          <a:p>
            <a:r>
              <a:rPr lang="en-US" sz="2000" dirty="0"/>
              <a:t>In the upcoming slides we can see how we have solved each </a:t>
            </a:r>
            <a:r>
              <a:rPr lang="en-US" sz="2000" dirty="0" err="1"/>
              <a:t>querry</a:t>
            </a:r>
            <a:r>
              <a:rPr lang="en-US" sz="2000" dirty="0"/>
              <a:t> using SQL.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867" y="155129"/>
            <a:ext cx="6435524" cy="1325563"/>
          </a:xfrm>
        </p:spPr>
        <p:txBody>
          <a:bodyPr/>
          <a:lstStyle/>
          <a:p>
            <a:r>
              <a:rPr lang="en-US" dirty="0"/>
              <a:t>APPROACH 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1836" y="1"/>
            <a:ext cx="3523423" cy="2436765"/>
          </a:xfrm>
        </p:spPr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71836" y="2436766"/>
            <a:ext cx="3523423" cy="4310719"/>
          </a:xfrm>
        </p:spPr>
      </p:pic>
    </p:spTree>
    <p:extLst>
      <p:ext uri="{BB962C8B-B14F-4D97-AF65-F5344CB8AC3E}">
        <p14:creationId xmlns:p14="http://schemas.microsoft.com/office/powerpoint/2010/main" val="2317870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" r="5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416859"/>
            <a:ext cx="6121722" cy="25684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981CD3-C760-0836-606D-FA8DCEF0911E}"/>
              </a:ext>
            </a:extLst>
          </p:cNvPr>
          <p:cNvSpPr txBox="1"/>
          <p:nvPr/>
        </p:nvSpPr>
        <p:spPr>
          <a:xfrm>
            <a:off x="522272" y="637390"/>
            <a:ext cx="371747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</a:t>
            </a:r>
            <a:r>
              <a:rPr lang="en-US" sz="2800" b="0" i="0" dirty="0">
                <a:solidFill>
                  <a:schemeClr val="bg1"/>
                </a:solidFill>
                <a:effectLst/>
              </a:rPr>
              <a:t>rovide the total number of photos on Instagram divided by the total number of users.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B59715D-CA01-3A34-E9DA-F8F9E194D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1550" y="1062319"/>
            <a:ext cx="6121722" cy="7261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9E67E3-7CD6-86B2-D2C9-AAC129CD80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399483"/>
            <a:ext cx="3424518" cy="133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00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" r="5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416859"/>
            <a:ext cx="6121722" cy="25684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981CD3-C760-0836-606D-FA8DCEF0911E}"/>
              </a:ext>
            </a:extLst>
          </p:cNvPr>
          <p:cNvSpPr txBox="1"/>
          <p:nvPr/>
        </p:nvSpPr>
        <p:spPr>
          <a:xfrm>
            <a:off x="678220" y="825483"/>
            <a:ext cx="371747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effectLst/>
              </a:rPr>
              <a:t>Calculate the average number of posts per user on Instagram. 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916DAFB-5E62-BD5C-903C-BABB5CA97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9078" y="436701"/>
            <a:ext cx="5994722" cy="2568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EBB7229-F90D-B136-0776-C96FE2A6B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247" y="4128247"/>
            <a:ext cx="3224571" cy="106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116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" r="5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416859"/>
            <a:ext cx="6121722" cy="25684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981CD3-C760-0836-606D-FA8DCEF0911E}"/>
              </a:ext>
            </a:extLst>
          </p:cNvPr>
          <p:cNvSpPr txBox="1"/>
          <p:nvPr/>
        </p:nvSpPr>
        <p:spPr>
          <a:xfrm>
            <a:off x="545244" y="166952"/>
            <a:ext cx="337857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effectLst/>
              </a:rPr>
              <a:t>Identify users (potential bots) who have liked every single photo on the site, as this is not typically possible for a normal user.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299096-BA44-B281-16AD-3AA14338E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0565" y="295835"/>
            <a:ext cx="6121722" cy="26894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71B0BD-9C5A-187F-6844-7D7EE6951C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244" y="3582505"/>
            <a:ext cx="3378574" cy="281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82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3F9A722-C416-4CA0-9E81-3AB439623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19" y="85049"/>
            <a:ext cx="10044952" cy="977046"/>
          </a:xfrm>
        </p:spPr>
        <p:txBody>
          <a:bodyPr>
            <a:normAutofit/>
          </a:bodyPr>
          <a:lstStyle/>
          <a:p>
            <a:r>
              <a:rPr lang="en-US" sz="5000" dirty="0"/>
              <a:t>INSIGHTS</a:t>
            </a:r>
          </a:p>
        </p:txBody>
      </p:sp>
      <p:pic>
        <p:nvPicPr>
          <p:cNvPr id="25" name="Picture Placeholder 23" descr="Member Photo" title="Decorative">
            <a:extLst>
              <a:ext uri="{FF2B5EF4-FFF2-40B4-BE49-F238E27FC236}">
                <a16:creationId xmlns:a16="http://schemas.microsoft.com/office/drawing/2014/main" id="{28471B48-B5D4-4311-8051-3D8458674D1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30" name="Picture Placeholder 27" descr="Member Photo" title="Decorative">
            <a:extLst>
              <a:ext uri="{FF2B5EF4-FFF2-40B4-BE49-F238E27FC236}">
                <a16:creationId xmlns:a16="http://schemas.microsoft.com/office/drawing/2014/main" id="{10D7B446-4830-437D-90F2-78FF39F842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31" name="Picture Placeholder 29" descr="Member Photo" title="Decorative">
            <a:extLst>
              <a:ext uri="{FF2B5EF4-FFF2-40B4-BE49-F238E27FC236}">
                <a16:creationId xmlns:a16="http://schemas.microsoft.com/office/drawing/2014/main" id="{7453335E-1D5E-4FDC-8418-75FFB424DE6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E6B8FC3-C6AB-4C05-AB1A-6A425F43716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64410" y="2238272"/>
            <a:ext cx="2517605" cy="1898735"/>
          </a:xfrm>
        </p:spPr>
        <p:txBody>
          <a:bodyPr/>
          <a:lstStyle/>
          <a:p>
            <a:r>
              <a:rPr lang="en-US" sz="1600" b="1" dirty="0"/>
              <a:t>Through the analysis I could able to find  the day when most users tend to login.</a:t>
            </a:r>
          </a:p>
          <a:p>
            <a:r>
              <a:rPr lang="en-US" sz="1600" b="1" dirty="0"/>
              <a:t>This helps to launch the ad campaigns in that particular day which can impact maximum number of users.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5D841AC-77B9-46F0-877E-EDFD058BCBF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16616" y="1955742"/>
            <a:ext cx="2783540" cy="2441448"/>
          </a:xfrm>
        </p:spPr>
        <p:txBody>
          <a:bodyPr/>
          <a:lstStyle/>
          <a:p>
            <a:r>
              <a:rPr lang="en-US" dirty="0"/>
              <a:t> </a:t>
            </a:r>
          </a:p>
          <a:p>
            <a:r>
              <a:rPr lang="en-US" sz="1600" b="1" dirty="0"/>
              <a:t>Through the analysis, I could also be able to identify most popular hashtags used in the platform.</a:t>
            </a:r>
          </a:p>
          <a:p>
            <a:r>
              <a:rPr lang="en-US" sz="1600" b="1" dirty="0"/>
              <a:t>This helps any brand marketing company to use those hashtags to reach out more target audience.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6997EE2-4A7E-42BA-A9A4-CA8914C6CA1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061769" y="4698823"/>
            <a:ext cx="3038751" cy="1876905"/>
          </a:xfrm>
        </p:spPr>
        <p:txBody>
          <a:bodyPr/>
          <a:lstStyle/>
          <a:p>
            <a:r>
              <a:rPr lang="en-US" sz="1600" b="1" dirty="0"/>
              <a:t>I could also provide insights to the investor by identifying number of users liking each and every photograph posted.</a:t>
            </a:r>
          </a:p>
          <a:p>
            <a:r>
              <a:rPr lang="en-US" sz="1600" b="1" dirty="0"/>
              <a:t>This helps the investors to find out fake users crowding the platform.</a:t>
            </a:r>
          </a:p>
          <a:p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F71130C1-E2E7-4700-A220-231BB58349D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46945" y="4558553"/>
            <a:ext cx="3038752" cy="2214397"/>
          </a:xfrm>
        </p:spPr>
        <p:txBody>
          <a:bodyPr/>
          <a:lstStyle/>
          <a:p>
            <a:r>
              <a:rPr lang="en-US" dirty="0"/>
              <a:t> </a:t>
            </a:r>
          </a:p>
          <a:p>
            <a:r>
              <a:rPr lang="en-US" sz="1600" b="1" dirty="0"/>
              <a:t>Through the analysis, I could  able to identify the users using Instagram from a longest period of time.</a:t>
            </a:r>
          </a:p>
          <a:p>
            <a:r>
              <a:rPr lang="en-US" sz="1600" b="1" dirty="0"/>
              <a:t>Rewarding loyal users through marketing campaign can help in converting other users being loyal.</a:t>
            </a:r>
          </a:p>
          <a:p>
            <a:endParaRPr lang="en-US" dirty="0"/>
          </a:p>
        </p:txBody>
      </p:sp>
      <p:pic>
        <p:nvPicPr>
          <p:cNvPr id="29" name="Picture Placeholder 25" descr="Member Photo" title="Decorative">
            <a:extLst>
              <a:ext uri="{FF2B5EF4-FFF2-40B4-BE49-F238E27FC236}">
                <a16:creationId xmlns:a16="http://schemas.microsoft.com/office/drawing/2014/main" id="{1507C138-F295-471C-A7C2-F827C437DE9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551E22C-E3D4-85B9-97C4-BFD1927CAC43}"/>
              </a:ext>
            </a:extLst>
          </p:cNvPr>
          <p:cNvSpPr txBox="1"/>
          <p:nvPr/>
        </p:nvSpPr>
        <p:spPr>
          <a:xfrm>
            <a:off x="264410" y="1083672"/>
            <a:ext cx="11665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/>
                </a:solidFill>
              </a:rPr>
              <a:t>This project helped me to gain valuable insights from each </a:t>
            </a:r>
            <a:r>
              <a:rPr lang="en-IN" dirty="0" err="1">
                <a:solidFill>
                  <a:schemeClr val="tx2"/>
                </a:solidFill>
              </a:rPr>
              <a:t>querry</a:t>
            </a:r>
            <a:r>
              <a:rPr lang="en-IN" dirty="0">
                <a:solidFill>
                  <a:schemeClr val="tx2"/>
                </a:solidFill>
              </a:rPr>
              <a:t> I resolved. Following are the major highlights:</a:t>
            </a:r>
          </a:p>
        </p:txBody>
      </p:sp>
    </p:spTree>
    <p:extLst>
      <p:ext uri="{BB962C8B-B14F-4D97-AF65-F5344CB8AC3E}">
        <p14:creationId xmlns:p14="http://schemas.microsoft.com/office/powerpoint/2010/main" val="41480564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298861" y="457201"/>
            <a:ext cx="3557587" cy="6010834"/>
          </a:xfr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E82B75E-A0FE-8BB5-3894-5975FD53548D}"/>
              </a:ext>
            </a:extLst>
          </p:cNvPr>
          <p:cNvSpPr txBox="1"/>
          <p:nvPr/>
        </p:nvSpPr>
        <p:spPr>
          <a:xfrm>
            <a:off x="4155314" y="528028"/>
            <a:ext cx="773782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chemeClr val="tx2"/>
                </a:solidFill>
                <a:latin typeface="+mj-lt"/>
              </a:rPr>
              <a:t>SUMMARY</a:t>
            </a:r>
            <a:endParaRPr lang="en-IN" sz="5000" b="1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33E75FD-80B3-AE2F-B317-EF02ABB9E424}"/>
              </a:ext>
            </a:extLst>
          </p:cNvPr>
          <p:cNvSpPr txBox="1"/>
          <p:nvPr/>
        </p:nvSpPr>
        <p:spPr>
          <a:xfrm>
            <a:off x="4289612" y="1667435"/>
            <a:ext cx="746311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chemeClr val="tx2"/>
                </a:solidFill>
                <a:effectLst/>
              </a:rPr>
              <a:t>Through this project, I gained an understanding of the process involved in making data-driven decisions as a business or data analyst, particularly in the context of working with real-time data.</a:t>
            </a:r>
          </a:p>
          <a:p>
            <a:endParaRPr lang="en-IN" sz="2000" dirty="0">
              <a:solidFill>
                <a:schemeClr val="tx2"/>
              </a:solidFill>
            </a:endParaRPr>
          </a:p>
          <a:p>
            <a:r>
              <a:rPr lang="en-US" sz="2000" b="0" i="0" dirty="0">
                <a:solidFill>
                  <a:schemeClr val="tx2"/>
                </a:solidFill>
                <a:effectLst/>
              </a:rPr>
              <a:t>Utilizing SQL, I conducted an in-depth analysis of user data from Instagram, addressing pivotal queries that influence strategic decision-making. This experience has furnished me with valuable insights to drive well-informed business decisions.</a:t>
            </a:r>
          </a:p>
          <a:p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b="0" i="0" dirty="0">
                <a:solidFill>
                  <a:schemeClr val="tx2"/>
                </a:solidFill>
                <a:effectLst/>
              </a:rPr>
              <a:t>This initiative provides Instagram's product and leadership teams with strategies supported by data, thereby boosting user engagement and fostering growth.</a:t>
            </a:r>
            <a:endParaRPr lang="en-IN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130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436766"/>
            <a:ext cx="12192000" cy="4310719"/>
          </a:xfrm>
        </p:spPr>
        <p:txBody>
          <a:bodyPr/>
          <a:lstStyle/>
          <a:p>
            <a:r>
              <a:rPr lang="en-US" sz="1600" dirty="0"/>
              <a:t>Assuming myself as a data analyst, I will be working with the product team at Instagram. </a:t>
            </a:r>
          </a:p>
          <a:p>
            <a:r>
              <a:rPr lang="en-US" sz="1600" dirty="0"/>
              <a:t>This role involves analyzing user interactions and engagement with the Instagram app to provide valuable insights that can help the business flourish.</a:t>
            </a:r>
          </a:p>
          <a:p>
            <a:r>
              <a:rPr lang="en-US" sz="1600" dirty="0"/>
              <a:t>User analysis involves tracking how users engage with a digital product, such as a software application or a mobile app. The insights derived from this analysis can be used by various teams within the business. For example, the marketing team might use these insights to launch a new campaign, the product team might use them to decide on new features to build, and the development team might use them to improve the overall user experience.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867" y="155129"/>
            <a:ext cx="6435524" cy="1325563"/>
          </a:xfrm>
        </p:spPr>
        <p:txBody>
          <a:bodyPr/>
          <a:lstStyle/>
          <a:p>
            <a:r>
              <a:rPr lang="en-US" dirty="0"/>
              <a:t>PROBLEM  STATEMENT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1836" y="1"/>
            <a:ext cx="3523423" cy="2436765"/>
          </a:xfrm>
        </p:spPr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71836" y="2436766"/>
            <a:ext cx="3523423" cy="4310719"/>
          </a:xfrm>
        </p:spPr>
      </p:pic>
    </p:spTree>
    <p:extLst>
      <p:ext uri="{BB962C8B-B14F-4D97-AF65-F5344CB8AC3E}">
        <p14:creationId xmlns:p14="http://schemas.microsoft.com/office/powerpoint/2010/main" val="1153955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sz="1800" b="0" i="0" dirty="0">
                <a:solidFill>
                  <a:schemeClr val="tx1"/>
                </a:solidFill>
                <a:effectLst/>
              </a:rPr>
              <a:t>Identify the five oldest users on Instagram from the provided database</a:t>
            </a:r>
            <a:r>
              <a:rPr lang="en-US" sz="2000" b="0" i="0" dirty="0">
                <a:solidFill>
                  <a:srgbClr val="8492A6"/>
                </a:solidFill>
                <a:effectLst/>
                <a:latin typeface="Manrope"/>
              </a:rPr>
              <a:t>.</a:t>
            </a:r>
            <a:endParaRPr lang="en-US" sz="1800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b="0" i="0" dirty="0">
                <a:solidFill>
                  <a:schemeClr val="tx1"/>
                </a:solidFill>
                <a:effectLst/>
              </a:rPr>
              <a:t> Identify users who have never posted a single photo on Instagram.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800" b="0" i="0" dirty="0">
                <a:solidFill>
                  <a:schemeClr val="tx1"/>
                </a:solidFill>
                <a:effectLst/>
              </a:rPr>
              <a:t>Determine the winner of the contest and provide their details to the team</a:t>
            </a:r>
            <a:r>
              <a:rPr lang="en-US" b="0" i="0" dirty="0">
                <a:solidFill>
                  <a:srgbClr val="8492A6"/>
                </a:solidFill>
                <a:effectLst/>
                <a:latin typeface="Manrope"/>
              </a:rPr>
              <a:t>.</a:t>
            </a:r>
            <a:endParaRPr lang="en-US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1800" b="0" i="0" dirty="0">
                <a:solidFill>
                  <a:schemeClr val="tx1"/>
                </a:solidFill>
                <a:effectLst/>
              </a:rPr>
              <a:t>Identify and suggest the top five most commonly used hashtags on the platform.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B21F6A-5FD9-417C-9575-4DBC3185F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Autofit/>
          </a:bodyPr>
          <a:lstStyle/>
          <a:p>
            <a:r>
              <a:rPr lang="en-US" sz="1800" b="0" i="0" dirty="0">
                <a:solidFill>
                  <a:schemeClr val="tx1"/>
                </a:solidFill>
                <a:effectLst/>
              </a:rPr>
              <a:t>Determine the day of the week when most users register on Instagram. Provide insights on when to schedule an ad campaign.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650F38-8A11-2307-3C99-598DF0ECFD33}"/>
              </a:ext>
            </a:extLst>
          </p:cNvPr>
          <p:cNvSpPr txBox="1"/>
          <p:nvPr/>
        </p:nvSpPr>
        <p:spPr>
          <a:xfrm>
            <a:off x="255494" y="5082988"/>
            <a:ext cx="3302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/>
              <a:t>MARKETING ANALYSIS</a:t>
            </a:r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b="0" i="0" dirty="0">
                <a:solidFill>
                  <a:schemeClr val="tx1"/>
                </a:solidFill>
                <a:effectLst/>
              </a:rPr>
              <a:t> 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55313" y="2070847"/>
            <a:ext cx="4294206" cy="1717403"/>
          </a:xfrm>
        </p:spPr>
        <p:txBody>
          <a:bodyPr>
            <a:normAutofit/>
          </a:bodyPr>
          <a:lstStyle/>
          <a:p>
            <a:r>
              <a:rPr lang="en-US" sz="1800" b="0" i="0" dirty="0">
                <a:solidFill>
                  <a:schemeClr val="tx1"/>
                </a:solidFill>
                <a:effectLst/>
              </a:rPr>
              <a:t>Calculate the average number of posts per user on Instagram. Also, provide the total number of photos on Instagram divided by the total number of users</a:t>
            </a:r>
            <a:r>
              <a:rPr lang="en-US" b="0" i="0" dirty="0">
                <a:solidFill>
                  <a:schemeClr val="tx1"/>
                </a:solidFill>
                <a:effectLst/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55313" y="3550024"/>
            <a:ext cx="4294206" cy="1314671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rgbClr val="8492A6"/>
                </a:solidFill>
                <a:effectLst/>
                <a:latin typeface="Manrope"/>
              </a:rPr>
              <a:t> </a:t>
            </a:r>
            <a:r>
              <a:rPr lang="en-US" sz="1800" b="0" i="0" dirty="0">
                <a:solidFill>
                  <a:schemeClr val="tx1"/>
                </a:solidFill>
                <a:effectLst/>
              </a:rPr>
              <a:t>Identify users (potential bots) who have liked every single photo on the site, as this is not typically possible for a normal user.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650F38-8A11-2307-3C99-598DF0ECFD33}"/>
              </a:ext>
            </a:extLst>
          </p:cNvPr>
          <p:cNvSpPr txBox="1"/>
          <p:nvPr/>
        </p:nvSpPr>
        <p:spPr>
          <a:xfrm>
            <a:off x="255494" y="5082988"/>
            <a:ext cx="3302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/>
              <a:t>INVESTOR METRICS</a:t>
            </a:r>
          </a:p>
        </p:txBody>
      </p:sp>
    </p:spTree>
    <p:extLst>
      <p:ext uri="{BB962C8B-B14F-4D97-AF65-F5344CB8AC3E}">
        <p14:creationId xmlns:p14="http://schemas.microsoft.com/office/powerpoint/2010/main" val="1120943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436766"/>
            <a:ext cx="12192000" cy="4310719"/>
          </a:xfrm>
        </p:spPr>
        <p:txBody>
          <a:bodyPr/>
          <a:lstStyle/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I have used MySQL Workbench 8.0 to execute the project.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867" y="155129"/>
            <a:ext cx="6435524" cy="1325563"/>
          </a:xfrm>
        </p:spPr>
        <p:txBody>
          <a:bodyPr/>
          <a:lstStyle/>
          <a:p>
            <a:r>
              <a:rPr lang="en-US" dirty="0"/>
              <a:t>TECH- STACK USED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1836" y="1"/>
            <a:ext cx="3523423" cy="2436765"/>
          </a:xfrm>
        </p:spPr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71836" y="2436766"/>
            <a:ext cx="3523423" cy="4310719"/>
          </a:xfrm>
        </p:spPr>
      </p:pic>
    </p:spTree>
    <p:extLst>
      <p:ext uri="{BB962C8B-B14F-4D97-AF65-F5344CB8AC3E}">
        <p14:creationId xmlns:p14="http://schemas.microsoft.com/office/powerpoint/2010/main" val="1495351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436766"/>
            <a:ext cx="12192000" cy="4310719"/>
          </a:xfrm>
        </p:spPr>
        <p:txBody>
          <a:bodyPr/>
          <a:lstStyle/>
          <a:p>
            <a:r>
              <a:rPr lang="en-US" sz="2000" dirty="0"/>
              <a:t>I have created </a:t>
            </a:r>
            <a:r>
              <a:rPr lang="en-US" sz="2000" dirty="0" err="1"/>
              <a:t>ig_clone</a:t>
            </a:r>
            <a:r>
              <a:rPr lang="en-US" sz="2000" dirty="0"/>
              <a:t> database containing multiple tables such as users, comments, follows, likes, photos, tags and </a:t>
            </a:r>
            <a:r>
              <a:rPr lang="en-US" sz="2000" dirty="0" err="1"/>
              <a:t>photo_tags</a:t>
            </a:r>
            <a:r>
              <a:rPr lang="en-US" sz="2000" dirty="0"/>
              <a:t>.</a:t>
            </a:r>
          </a:p>
          <a:p>
            <a:endParaRPr lang="en-US" sz="20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867" y="155129"/>
            <a:ext cx="6435524" cy="1325563"/>
          </a:xfrm>
        </p:spPr>
        <p:txBody>
          <a:bodyPr/>
          <a:lstStyle/>
          <a:p>
            <a:r>
              <a:rPr lang="en-US" dirty="0"/>
              <a:t>DATABASE USED 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1836" y="1"/>
            <a:ext cx="3523423" cy="2436765"/>
          </a:xfrm>
        </p:spPr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71836" y="2436766"/>
            <a:ext cx="3523423" cy="4310719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5149D0-F86D-E25A-9933-BFB29520FB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3019" y="3944351"/>
            <a:ext cx="1695687" cy="3721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AA1653-5AFA-7265-8604-175F75E713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3019" y="4431390"/>
            <a:ext cx="3029373" cy="15928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E27F52-2A5F-2079-D86B-CC101806C2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89776" y="4012060"/>
            <a:ext cx="1524213" cy="3044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B37444-4835-3B01-6E77-DFA00699A3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8379" y="4431390"/>
            <a:ext cx="3362794" cy="159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96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2436766"/>
            <a:ext cx="12192000" cy="4310719"/>
          </a:xfrm>
        </p:spPr>
        <p:txBody>
          <a:bodyPr/>
          <a:lstStyle/>
          <a:p>
            <a:r>
              <a:rPr lang="en-US" sz="2800" b="1" dirty="0"/>
              <a:t>MARKETING ANALYSIS</a:t>
            </a:r>
          </a:p>
          <a:p>
            <a:endParaRPr lang="en-US" sz="2800" b="1" dirty="0"/>
          </a:p>
          <a:p>
            <a:r>
              <a:rPr lang="en-US" sz="2000" dirty="0"/>
              <a:t>For marketing analysis, I have used following tables from </a:t>
            </a:r>
            <a:r>
              <a:rPr lang="en-US" sz="2000" dirty="0" err="1"/>
              <a:t>ig_clone</a:t>
            </a:r>
            <a:r>
              <a:rPr lang="en-US" sz="2000" dirty="0"/>
              <a:t> database:</a:t>
            </a:r>
          </a:p>
          <a:p>
            <a:r>
              <a:rPr lang="en-US" sz="2000" dirty="0"/>
              <a:t>users, photos, </a:t>
            </a:r>
            <a:r>
              <a:rPr lang="en-US" sz="2000" dirty="0" err="1"/>
              <a:t>photo_tags</a:t>
            </a:r>
            <a:r>
              <a:rPr lang="en-US" sz="2000" dirty="0"/>
              <a:t>, likes</a:t>
            </a:r>
          </a:p>
          <a:p>
            <a:r>
              <a:rPr lang="en-US" sz="2000" dirty="0"/>
              <a:t>In the upcoming slides we can see how we have solved each </a:t>
            </a:r>
            <a:r>
              <a:rPr lang="en-US" sz="2000" dirty="0" err="1"/>
              <a:t>querry</a:t>
            </a:r>
            <a:r>
              <a:rPr lang="en-US" sz="2000" dirty="0"/>
              <a:t> using SQL.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867" y="155129"/>
            <a:ext cx="6435524" cy="1325563"/>
          </a:xfrm>
        </p:spPr>
        <p:txBody>
          <a:bodyPr/>
          <a:lstStyle/>
          <a:p>
            <a:r>
              <a:rPr lang="en-US" dirty="0"/>
              <a:t>APPROACH 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1836" y="1"/>
            <a:ext cx="3523423" cy="2436765"/>
          </a:xfrm>
        </p:spPr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71836" y="2436766"/>
            <a:ext cx="3523423" cy="4310719"/>
          </a:xfrm>
        </p:spPr>
      </p:pic>
    </p:spTree>
    <p:extLst>
      <p:ext uri="{BB962C8B-B14F-4D97-AF65-F5344CB8AC3E}">
        <p14:creationId xmlns:p14="http://schemas.microsoft.com/office/powerpoint/2010/main" val="3284590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" r="5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0B4A4-B366-776C-94E3-08BA5CB2A5B0}"/>
              </a:ext>
            </a:extLst>
          </p:cNvPr>
          <p:cNvSpPr txBox="1"/>
          <p:nvPr/>
        </p:nvSpPr>
        <p:spPr>
          <a:xfrm>
            <a:off x="666268" y="680214"/>
            <a:ext cx="325755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chemeClr val="bg1">
                    <a:lumMod val="95000"/>
                  </a:schemeClr>
                </a:solidFill>
                <a:effectLst/>
              </a:rPr>
              <a:t>Identify the five oldest users on Instagram from the provided database</a:t>
            </a:r>
            <a:r>
              <a:rPr lang="en-US" sz="2800" b="0" i="0" dirty="0">
                <a:solidFill>
                  <a:schemeClr val="bg1">
                    <a:lumMod val="95000"/>
                  </a:schemeClr>
                </a:solidFill>
                <a:effectLst/>
                <a:latin typeface="Manrope"/>
              </a:rPr>
              <a:t>.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A478B2-C5EC-A2F8-1610-E95907F30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346" y="684450"/>
            <a:ext cx="3701185" cy="16818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F0990C-B7EF-7DFA-932F-34494F181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302" y="3737092"/>
            <a:ext cx="3511285" cy="244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" r="53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416859"/>
            <a:ext cx="6121722" cy="25684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981CD3-C760-0836-606D-FA8DCEF0911E}"/>
              </a:ext>
            </a:extLst>
          </p:cNvPr>
          <p:cNvSpPr txBox="1"/>
          <p:nvPr/>
        </p:nvSpPr>
        <p:spPr>
          <a:xfrm>
            <a:off x="545244" y="672081"/>
            <a:ext cx="337857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chemeClr val="bg1">
                    <a:lumMod val="95000"/>
                  </a:schemeClr>
                </a:solidFill>
                <a:effectLst/>
              </a:rPr>
              <a:t> Identify users who have never posted a single photo on Instagram.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E4D27D0-0B68-666C-B2F1-BBE707B011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388" y="551330"/>
            <a:ext cx="3455894" cy="23397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E08CD7-337D-0F30-009A-7D5317FD22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15" y="3737092"/>
            <a:ext cx="3860755" cy="244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458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288</TotalTime>
  <Words>794</Words>
  <Application>Microsoft Office PowerPoint</Application>
  <PresentationFormat>Widescreen</PresentationFormat>
  <Paragraphs>72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Constantia</vt:lpstr>
      <vt:lpstr>Corbel</vt:lpstr>
      <vt:lpstr>Helvetica Light</vt:lpstr>
      <vt:lpstr>Manrope</vt:lpstr>
      <vt:lpstr>Raleway</vt:lpstr>
      <vt:lpstr>Office Theme</vt:lpstr>
      <vt:lpstr>INSTAGRAM ANALYTICS </vt:lpstr>
      <vt:lpstr>PROBLEM  STATEMENT</vt:lpstr>
      <vt:lpstr>AGENDA</vt:lpstr>
      <vt:lpstr>AGENDA</vt:lpstr>
      <vt:lpstr>TECH- STACK USED</vt:lpstr>
      <vt:lpstr>DATABASE USED </vt:lpstr>
      <vt:lpstr>APPROACH </vt:lpstr>
      <vt:lpstr> </vt:lpstr>
      <vt:lpstr> </vt:lpstr>
      <vt:lpstr> </vt:lpstr>
      <vt:lpstr> </vt:lpstr>
      <vt:lpstr> </vt:lpstr>
      <vt:lpstr>APPROACH </vt:lpstr>
      <vt:lpstr> </vt:lpstr>
      <vt:lpstr> </vt:lpstr>
      <vt:lpstr> </vt:lpstr>
      <vt:lpstr>INSIGHTS</vt:lpstr>
      <vt:lpstr>AGENDA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INSTAGRAM ANALYTICS </dc:title>
  <dc:creator>swagatika samal</dc:creator>
  <cp:lastModifiedBy>swagatika samal</cp:lastModifiedBy>
  <cp:revision>52</cp:revision>
  <dcterms:created xsi:type="dcterms:W3CDTF">2023-12-28T15:29:30Z</dcterms:created>
  <dcterms:modified xsi:type="dcterms:W3CDTF">2023-12-28T20:18:18Z</dcterms:modified>
</cp:coreProperties>
</file>